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985" r:id="rId3"/>
    <p:sldId id="991" r:id="rId4"/>
    <p:sldId id="923" r:id="rId5"/>
    <p:sldId id="990" r:id="rId6"/>
    <p:sldId id="872" r:id="rId7"/>
    <p:sldId id="918" r:id="rId8"/>
    <p:sldId id="905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0000FF"/>
    <a:srgbClr val="EDFCFD"/>
    <a:srgbClr val="0099FF"/>
    <a:srgbClr val="00B050"/>
    <a:srgbClr val="DCEFF0"/>
    <a:srgbClr val="BBE0E3"/>
    <a:srgbClr val="EDEFE5"/>
    <a:srgbClr val="FFEAD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8" autoAdjust="0"/>
    <p:restoredTop sz="99868" autoAdjust="0"/>
  </p:normalViewPr>
  <p:slideViewPr>
    <p:cSldViewPr>
      <p:cViewPr varScale="1">
        <p:scale>
          <a:sx n="78" d="100"/>
          <a:sy n="78" d="100"/>
        </p:scale>
        <p:origin x="1152" y="2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Предупреждения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 w="12700">
              <a:solidFill>
                <a:schemeClr val="accent3">
                  <a:lumMod val="85000"/>
                </a:schemeClr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0861501745574963E-3"/>
                  <c:y val="6.00627708032325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A1E-4C14-BD06-2E2A3AA46F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предупреждения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E3-4AF5-8E24-BAC83C5326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solidFill>
                <a:schemeClr val="accent5">
                  <a:lumMod val="75000"/>
                </a:schemeClr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8258450523672434E-2"/>
                  <c:y val="-7.30102409256114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1E-4C14-BD06-2E2A3AA46F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предупреждения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E3-4AF5-8E24-BAC83C5326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82FAC"/>
            </a:solidFill>
            <a:ln w="19050">
              <a:solidFill>
                <a:srgbClr val="082FAC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DE3-4AF5-8E24-BAC83C5326B6}"/>
              </c:ext>
            </c:extLst>
          </c:dPt>
          <c:dLbls>
            <c:dLbl>
              <c:idx val="0"/>
              <c:layout>
                <c:manualLayout>
                  <c:x val="-6.0861501745574963E-3"/>
                  <c:y val="8.9620498516037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DE3-4AF5-8E24-BAC83C5326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предупреждения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DE3-4AF5-8E24-BAC83C532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565968"/>
        <c:axId val="277568712"/>
      </c:barChart>
      <c:catAx>
        <c:axId val="277565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568712"/>
        <c:crosses val="autoZero"/>
        <c:auto val="1"/>
        <c:lblAlgn val="ctr"/>
        <c:lblOffset val="100"/>
        <c:noMultiLvlLbl val="0"/>
      </c:catAx>
      <c:valAx>
        <c:axId val="277568712"/>
        <c:scaling>
          <c:orientation val="minMax"/>
          <c:max val="6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77565968"/>
        <c:crosses val="autoZero"/>
        <c:crossBetween val="between"/>
        <c:majorUnit val="10"/>
        <c:minorUnit val="5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6.7797316822454545E-2"/>
          <c:y val="0.85432578198382003"/>
          <c:w val="0.79137108503597775"/>
          <c:h val="0.126433931583359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Штрафы</a:t>
            </a:r>
          </a:p>
        </c:rich>
      </c:tx>
      <c:layout>
        <c:manualLayout>
          <c:xMode val="edge"/>
          <c:yMode val="edge"/>
          <c:x val="0.320586366147466"/>
          <c:y val="1.85651886632479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 w="12700">
              <a:solidFill>
                <a:srgbClr val="FFEAD5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343605399734809E-2"/>
                  <c:y val="7.04981192565901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E0F-4369-A9FC-99845D53F9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штрафы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F7-4AF9-9EDB-FBAD6DD7AE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solidFill>
                <a:schemeClr val="accent5">
                  <a:lumMod val="75000"/>
                </a:schemeClr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штрафы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F7-4AF9-9EDB-FBAD6DD7AE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82FA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6496063929404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E0F-4369-A9FC-99845D53F9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штрафы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E0F-4369-A9FC-99845D53F9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7569888"/>
        <c:axId val="277569496"/>
      </c:barChart>
      <c:catAx>
        <c:axId val="27756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569496"/>
        <c:crosses val="autoZero"/>
        <c:auto val="1"/>
        <c:lblAlgn val="ctr"/>
        <c:lblOffset val="100"/>
        <c:noMultiLvlLbl val="0"/>
      </c:catAx>
      <c:valAx>
        <c:axId val="277569496"/>
        <c:scaling>
          <c:orientation val="minMax"/>
          <c:max val="2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77569888"/>
        <c:crosses val="autoZero"/>
        <c:crossBetween val="between"/>
        <c:majorUnit val="1000"/>
        <c:minorUnit val="100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6.9220926050379231E-2"/>
          <c:y val="0.85432578198382003"/>
          <c:w val="0.76383953353665479"/>
          <c:h val="6.4450180138714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Предостережения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 w="12700">
              <a:solidFill>
                <a:srgbClr val="C0C0C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штрафы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solidFill>
                <a:srgbClr val="EDFCFD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штрафы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82FAC"/>
            </a:solidFill>
            <a:ln w="19050">
              <a:solidFill>
                <a:srgbClr val="082FAC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штрафы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AB-4E24-97EB-0333B8DDC1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7571064"/>
        <c:axId val="277571848"/>
      </c:barChart>
      <c:catAx>
        <c:axId val="277571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7571848"/>
        <c:crosses val="autoZero"/>
        <c:auto val="1"/>
        <c:lblAlgn val="ctr"/>
        <c:lblOffset val="100"/>
        <c:noMultiLvlLbl val="0"/>
      </c:catAx>
      <c:valAx>
        <c:axId val="277571848"/>
        <c:scaling>
          <c:orientation val="minMax"/>
          <c:max val="15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77571064"/>
        <c:crosses val="autoZero"/>
        <c:crossBetween val="between"/>
        <c:majorUnit val="50"/>
        <c:minorUnit val="10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718788351027564"/>
          <c:h val="0.126433931583359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ВЗД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 w="12700">
              <a:solidFill>
                <a:srgbClr val="C0C0C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ВЗД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62-4309-AD74-87899939E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ВЗД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62-4309-AD74-87899939E2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82FA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16324501955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A4D-41D0-992D-15247E491A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ВЗД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4D-41D0-992D-15247E491A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7572632"/>
        <c:axId val="225003552"/>
      </c:barChart>
      <c:catAx>
        <c:axId val="277572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5003552"/>
        <c:crosses val="autoZero"/>
        <c:auto val="1"/>
        <c:lblAlgn val="ctr"/>
        <c:lblOffset val="100"/>
        <c:noMultiLvlLbl val="0"/>
      </c:catAx>
      <c:valAx>
        <c:axId val="225003552"/>
        <c:scaling>
          <c:orientation val="minMax"/>
          <c:max val="26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77572632"/>
        <c:crosses val="autoZero"/>
        <c:crossBetween val="between"/>
        <c:majorUnit val="5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6.740384121887541E-2"/>
          <c:y val="0.85432578198382003"/>
          <c:w val="0.820387210902496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13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10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1-43C8-8FCA-C2CF9B1AB0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7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245912"/>
        <c:axId val="226224936"/>
      </c:barChart>
      <c:catAx>
        <c:axId val="22424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224936"/>
        <c:crosses val="autoZero"/>
        <c:auto val="1"/>
        <c:lblAlgn val="ctr"/>
        <c:lblOffset val="100"/>
        <c:noMultiLvlLbl val="0"/>
      </c:catAx>
      <c:valAx>
        <c:axId val="226224936"/>
        <c:scaling>
          <c:orientation val="minMax"/>
          <c:max val="1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2459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0.21736195978224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Проведено проверок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62-41B9-93C7-83213EE71E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Проведено проверок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62-41B9-93C7-83213EE71E4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Проведено проверок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62-41B9-93C7-83213EE71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998064"/>
        <c:axId val="225000416"/>
      </c:barChart>
      <c:catAx>
        <c:axId val="22499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000416"/>
        <c:crosses val="autoZero"/>
        <c:auto val="1"/>
        <c:lblAlgn val="ctr"/>
        <c:lblOffset val="100"/>
        <c:noMultiLvlLbl val="0"/>
      </c:catAx>
      <c:valAx>
        <c:axId val="22500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99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27813655810498"/>
          <c:y val="0.30536847395110739"/>
          <c:w val="0.63409479143719538"/>
          <c:h val="0.38642721289953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D-4618-ADEA-9AD814260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DCEFF0"/>
            </a:solidFill>
            <a:ln w="12700">
              <a:solidFill>
                <a:srgbClr val="5AD3E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1D-4618-ADEA-9AD8142606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1D-4618-ADEA-9AD81426063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1D-4618-ADEA-9AD814260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001984"/>
        <c:axId val="224998456"/>
      </c:barChart>
      <c:catAx>
        <c:axId val="22500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4998456"/>
        <c:crosses val="autoZero"/>
        <c:auto val="1"/>
        <c:lblAlgn val="ctr"/>
        <c:lblOffset val="100"/>
        <c:noMultiLvlLbl val="0"/>
      </c:catAx>
      <c:valAx>
        <c:axId val="2249984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2500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704543434320031E-2"/>
          <c:y val="0.30853853533738407"/>
          <c:w val="0.14812833281717719"/>
          <c:h val="0.4309941787631855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Московской области к ОЗП 2022-2023</a:t>
            </a:r>
          </a:p>
        </c:rich>
      </c:tx>
      <c:layout>
        <c:manualLayout>
          <c:xMode val="edge"/>
          <c:yMode val="edge"/>
          <c:x val="0.11121578883911599"/>
          <c:y val="1.595624709590727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0.10251275585788648"/>
                  <c:y val="-3.11335943342278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54(90%)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8886092747959E-3"/>
                  <c:y val="-2.17385675952517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 (10%)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Получившие паспорта</c:v>
                </c:pt>
                <c:pt idx="1">
                  <c:v>Не получившие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94735784376244E-2"/>
          <c:y val="0.20507444376604619"/>
          <c:w val="0.63409479143719538"/>
          <c:h val="0.49907501976036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B-4923-A59B-9BAFF19A6F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5AD3E0"/>
            </a:solidFill>
            <a:ln w="12700">
              <a:solidFill>
                <a:srgbClr val="5AD3E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CEFF0"/>
              </a:solidFill>
              <a:ln w="12700">
                <a:solidFill>
                  <a:srgbClr val="5AD3E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2B-4923-A59B-9BAFF19A6FB6}"/>
              </c:ext>
            </c:extLst>
          </c:dPt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2B-4923-A59B-9BAFF19A6F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B-4923-A59B-9BAFF19A6F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2B-4923-A59B-9BAFF19A6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004728"/>
        <c:axId val="225001200"/>
      </c:barChart>
      <c:catAx>
        <c:axId val="225004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001200"/>
        <c:crosses val="autoZero"/>
        <c:auto val="1"/>
        <c:lblAlgn val="ctr"/>
        <c:lblOffset val="100"/>
        <c:noMultiLvlLbl val="0"/>
      </c:catAx>
      <c:valAx>
        <c:axId val="225001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25004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98257950816821"/>
          <c:y val="0.24526788991188578"/>
          <c:w val="0.28001049287527996"/>
          <c:h val="0.42677374193772954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0.09726</cdr:x>
      <cdr:y>0</cdr:y>
    </cdr:from>
    <cdr:to>
      <cdr:x>1</cdr:x>
      <cdr:y>0.18291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4096" y="0"/>
          <a:ext cx="8020483" cy="38195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b="1" kern="1200" dirty="0">
              <a:solidFill>
                <a:schemeClr val="tx1"/>
              </a:solidFill>
              <a:cs typeface="Times New Roman" panose="02020603050405020304" pitchFamily="18" charset="0"/>
            </a:rPr>
            <a:t>% готовности  муниципальных образований  по Центральному управлению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5.32565E-7</cdr:y>
    </cdr:from>
    <cdr:to>
      <cdr:x>0.98099</cdr:x>
      <cdr:y>0.15632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"/>
          <a:ext cx="4061252" cy="587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 в Московской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1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9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07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4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Итоги работы ЗА 2022 год</a:t>
            </a: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Государственный энергетический надзор</a:t>
            </a: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начальника отдела государственного энергического надзора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Московской области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Федулова Дмитрия Игоревича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29 марта 2023 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1</a:t>
            </a:fld>
            <a:endParaRPr lang="ru-RU" alt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21824" y="1960562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2</a:t>
            </a:fld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8838" y="1808072"/>
            <a:ext cx="8640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b="1" dirty="0"/>
              <a:t>Государственный энергетический надзор осуществляется на территории шести субъектов Российской Федерации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089780"/>
            <a:ext cx="5976664" cy="35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35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290638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latin typeface="+mn-lt"/>
              </a:rPr>
              <a:t>ПОДНАДЗОРНЫЕ ОБЪЕКТЫ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latin typeface="+mn-lt"/>
              </a:rPr>
              <a:t>государственному энергетическому надзору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0674"/>
              </p:ext>
            </p:extLst>
          </p:nvPr>
        </p:nvGraphicFramePr>
        <p:xfrm>
          <a:off x="852487" y="2223466"/>
          <a:ext cx="7607945" cy="415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02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77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поднадзорных объектов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16976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Тепловых 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Газотурбинных (</a:t>
                      </a:r>
                      <a:r>
                        <a:rPr lang="ru-RU" sz="1800" b="1" u="none" strike="noStrike" dirty="0" err="1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газопоршневых</a:t>
                      </a:r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тепловых сетей (в двухтрубном исчислении),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21993,54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линий электропередачи всего,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477449,3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Электрических подстанций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187319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3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Потребителей электроэнергии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16942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1352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-108520" y="1516062"/>
          <a:ext cx="8996487" cy="90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48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Административное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государственный энергетический надзор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Центрального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управления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172400" y="6381750"/>
            <a:ext cx="691556" cy="4316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9A8B20-F799-4DBB-A0EF-85182A8D1E53}" type="slidenum"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264891" y="2420888"/>
          <a:ext cx="208670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/>
          </p:nvPr>
        </p:nvGraphicFramePr>
        <p:xfrm>
          <a:off x="2267744" y="2420888"/>
          <a:ext cx="223914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/>
          </p:nvPr>
        </p:nvGraphicFramePr>
        <p:xfrm>
          <a:off x="4588015" y="2420888"/>
          <a:ext cx="215607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>
            <p:extLst/>
          </p:nvPr>
        </p:nvGraphicFramePr>
        <p:xfrm>
          <a:off x="6832094" y="2420888"/>
          <a:ext cx="2084807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24547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5</a:t>
            </a:fld>
            <a:endParaRPr lang="ru-RU" alt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878439098"/>
              </p:ext>
            </p:extLst>
          </p:nvPr>
        </p:nvGraphicFramePr>
        <p:xfrm>
          <a:off x="404296" y="2204864"/>
          <a:ext cx="8440238" cy="366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713458" y="1581150"/>
            <a:ext cx="7818981" cy="767729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/>
              <a:t>Несчастные случаи Центральное управление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838511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02B4E8-98FC-4158-8DC3-419C6F28E82F}" type="slidenum">
              <a:rPr lang="ru-RU" altLang="ru-RU" sz="1600" smtClean="0"/>
              <a:t>6</a:t>
            </a:fld>
            <a:endParaRPr lang="ru-RU" altLang="ru-RU" sz="16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733285"/>
              </p:ext>
            </p:extLst>
          </p:nvPr>
        </p:nvGraphicFramePr>
        <p:xfrm>
          <a:off x="323528" y="1516062"/>
          <a:ext cx="85709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0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32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ОЗП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государственный энергетический надзор Центрального управления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00144738"/>
              </p:ext>
            </p:extLst>
          </p:nvPr>
        </p:nvGraphicFramePr>
        <p:xfrm>
          <a:off x="249570" y="2204864"/>
          <a:ext cx="3458334" cy="349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2D56273-1AB4-4A0A-9A0F-6619852E2E2A}"/>
              </a:ext>
            </a:extLst>
          </p:cNvPr>
          <p:cNvSpPr/>
          <p:nvPr/>
        </p:nvSpPr>
        <p:spPr>
          <a:xfrm>
            <a:off x="3685673" y="2372202"/>
            <a:ext cx="50771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 характерные для всех организаций и выявленные по итогам работы комиссий в отношении объектов теплоснабжения:</a:t>
            </a:r>
          </a:p>
          <a:p>
            <a:pPr algn="ctr">
              <a:defRPr/>
            </a:pPr>
            <a:endParaRPr lang="ru-RU" altLang="ru-RU" sz="1200" b="1" dirty="0">
              <a:solidFill>
                <a:srgbClr val="0000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отмечены факты эксплуатации теплоэнергетического оборудования сверх ресурса без проведения соответствующих организационно-технических мероприятий по продлению срока его эксплуатации.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в полном объеме выполнение утвержденного плана подготовки 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в отопительный период, в который включено проведение необходимого технического освидетельствования и диагностики оборудования, участвующего 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обеспечении теплоснабжения.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проведение наладки тепловых сетей.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в полном объеме выполнение планового графика ремонта тепловых сетей и источников тепловой энергии.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обеспечено в полном объеме проведение тепловых испытаний тепловых сетей.</a:t>
            </a: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2298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t>7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ED789254-FD26-437F-B9BA-96DD13368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0332846"/>
              </p:ext>
            </p:extLst>
          </p:nvPr>
        </p:nvGraphicFramePr>
        <p:xfrm>
          <a:off x="107504" y="1484784"/>
          <a:ext cx="888457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>
            <a:extLst>
              <a:ext uri="{FF2B5EF4-FFF2-40B4-BE49-F238E27FC236}">
                <a16:creationId xmlns="" xmlns:a16="http://schemas.microsoft.com/office/drawing/2014/main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550473"/>
              </p:ext>
            </p:extLst>
          </p:nvPr>
        </p:nvGraphicFramePr>
        <p:xfrm>
          <a:off x="31386" y="3501008"/>
          <a:ext cx="514139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34510967-B254-40DA-9E62-227664047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8087159"/>
              </p:ext>
            </p:extLst>
          </p:nvPr>
        </p:nvGraphicFramePr>
        <p:xfrm>
          <a:off x="4824536" y="3501008"/>
          <a:ext cx="4139952" cy="353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4379648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41EBBD-9222-4415-9C5A-43E2A52DC760}" type="slidenum">
              <a:rPr lang="ru-RU" altLang="ru-RU" sz="1600" smtClean="0"/>
              <a:t>8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124744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38313"/>
            <a:ext cx="87495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неготовности муниципальных образований</a:t>
            </a: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endParaRPr lang="ru-RU" altLang="ru-RU" sz="2400" b="1" dirty="0">
              <a:solidFill>
                <a:srgbClr val="0000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оборудования сверх ресурса;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документы, подтверждающие готовность систем приема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разгрузки топлива,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топливоприготовления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топливоподачи, а также наличие аварийного запаса топлива;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невыполненные предписания Центрального управления Ростехнадзора влияющее на надежность работы в отопительный период.</a:t>
            </a: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8749937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C96A0-C299-415E-B406-F4222BCFEC0B}" type="slidenum">
              <a:rPr lang="ru-RU" altLang="ru-RU" smtClean="0"/>
              <a:t>9</a:t>
            </a:fld>
            <a:endParaRPr lang="ru-RU" alt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75924</TotalTime>
  <Words>306</Words>
  <Application>Microsoft Office PowerPoint</Application>
  <PresentationFormat>Экран (4:3)</PresentationFormat>
  <Paragraphs>105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lenovoV30a</cp:lastModifiedBy>
  <cp:revision>3077</cp:revision>
  <cp:lastPrinted>2021-03-05T08:44:56Z</cp:lastPrinted>
  <dcterms:created xsi:type="dcterms:W3CDTF">2000-02-02T11:29:10Z</dcterms:created>
  <dcterms:modified xsi:type="dcterms:W3CDTF">2023-03-21T12:03:57Z</dcterms:modified>
</cp:coreProperties>
</file>