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765" r:id="rId2"/>
    <p:sldId id="985" r:id="rId3"/>
    <p:sldId id="991" r:id="rId4"/>
    <p:sldId id="923" r:id="rId5"/>
    <p:sldId id="990" r:id="rId6"/>
    <p:sldId id="872" r:id="rId7"/>
    <p:sldId id="918" r:id="rId8"/>
    <p:sldId id="905" r:id="rId9"/>
    <p:sldId id="836" r:id="rId10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2FAC"/>
    <a:srgbClr val="0000FF"/>
    <a:srgbClr val="EDFCFD"/>
    <a:srgbClr val="0099FF"/>
    <a:srgbClr val="00B050"/>
    <a:srgbClr val="DCEFF0"/>
    <a:srgbClr val="BBE0E3"/>
    <a:srgbClr val="EDEFE5"/>
    <a:srgbClr val="FFEAD5"/>
    <a:srgbClr val="FFF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98" autoAdjust="0"/>
    <p:restoredTop sz="99868" autoAdjust="0"/>
  </p:normalViewPr>
  <p:slideViewPr>
    <p:cSldViewPr>
      <p:cViewPr varScale="1">
        <p:scale>
          <a:sx n="78" d="100"/>
          <a:sy n="78" d="100"/>
        </p:scale>
        <p:origin x="1152" y="2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dirty="0">
                <a:solidFill>
                  <a:schemeClr val="accent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Предупреждения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>
                <a:lumMod val="85000"/>
              </a:schemeClr>
            </a:solidFill>
            <a:ln w="12700">
              <a:solidFill>
                <a:schemeClr val="accent3">
                  <a:lumMod val="85000"/>
                </a:schemeClr>
              </a:solidFill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6.0861501745574963E-3"/>
                  <c:y val="6.0062770803232532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A1E-4C14-BD06-2E2A3AA46F7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предупреждения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DE3-4AF5-8E24-BAC83C5326B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12700">
              <a:solidFill>
                <a:schemeClr val="accent5">
                  <a:lumMod val="75000"/>
                </a:schemeClr>
              </a:solidFill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8258450523672434E-2"/>
                  <c:y val="-7.301024092561144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/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A1E-4C14-BD06-2E2A3AA46F7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предупреждения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DE3-4AF5-8E24-BAC83C5326B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82FAC"/>
            </a:solidFill>
            <a:ln w="19050">
              <a:solidFill>
                <a:srgbClr val="082FAC"/>
              </a:solidFill>
            </a:ln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DE3-4AF5-8E24-BAC83C5326B6}"/>
              </c:ext>
            </c:extLst>
          </c:dPt>
          <c:dLbls>
            <c:dLbl>
              <c:idx val="0"/>
              <c:layout>
                <c:manualLayout>
                  <c:x val="-6.0861501745574963E-3"/>
                  <c:y val="8.96204985160376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DE3-4AF5-8E24-BAC83C5326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предупреждения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DE3-4AF5-8E24-BAC83C5326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7565968"/>
        <c:axId val="277568712"/>
      </c:barChart>
      <c:catAx>
        <c:axId val="2775659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77568712"/>
        <c:crosses val="autoZero"/>
        <c:auto val="1"/>
        <c:lblAlgn val="ctr"/>
        <c:lblOffset val="100"/>
        <c:noMultiLvlLbl val="0"/>
      </c:catAx>
      <c:valAx>
        <c:axId val="277568712"/>
        <c:scaling>
          <c:orientation val="minMax"/>
          <c:max val="65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77565968"/>
        <c:crosses val="autoZero"/>
        <c:crossBetween val="between"/>
        <c:majorUnit val="10"/>
        <c:minorUnit val="5"/>
      </c:valAx>
      <c:spPr>
        <a:noFill/>
        <a:ln>
          <a:noFill/>
        </a:ln>
        <a:effectLst/>
        <a:sp3d/>
      </c:spPr>
    </c:plotArea>
    <c:legend>
      <c:legendPos val="b"/>
      <c:layout>
        <c:manualLayout>
          <c:xMode val="edge"/>
          <c:yMode val="edge"/>
          <c:x val="6.7797316822454545E-2"/>
          <c:y val="0.85432578198382003"/>
          <c:w val="0.79137108503597775"/>
          <c:h val="0.126433931583359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dirty="0">
                <a:solidFill>
                  <a:schemeClr val="accent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Штрафы</a:t>
            </a:r>
          </a:p>
        </c:rich>
      </c:tx>
      <c:layout>
        <c:manualLayout>
          <c:xMode val="edge"/>
          <c:yMode val="edge"/>
          <c:x val="0.320586366147466"/>
          <c:y val="1.85651886632479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>
                <a:lumMod val="85000"/>
              </a:schemeClr>
            </a:solidFill>
            <a:ln w="12700">
              <a:solidFill>
                <a:srgbClr val="FFEAD5"/>
              </a:solidFill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1343605399734809E-2"/>
                  <c:y val="7.04981192565901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E0F-4369-A9FC-99845D53F9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штрафы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2F7-4AF9-9EDB-FBAD6DD7AE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12700">
              <a:solidFill>
                <a:schemeClr val="accent5">
                  <a:lumMod val="75000"/>
                </a:schemeClr>
              </a:solidFill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штрафы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2F7-4AF9-9EDB-FBAD6DD7AE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82FAC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2.64960639294046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E0F-4369-A9FC-99845D53F94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штрафы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E0F-4369-A9FC-99845D53F94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77569888"/>
        <c:axId val="277569496"/>
      </c:barChart>
      <c:catAx>
        <c:axId val="277569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77569496"/>
        <c:crosses val="autoZero"/>
        <c:auto val="1"/>
        <c:lblAlgn val="ctr"/>
        <c:lblOffset val="100"/>
        <c:noMultiLvlLbl val="0"/>
      </c:catAx>
      <c:valAx>
        <c:axId val="277569496"/>
        <c:scaling>
          <c:orientation val="minMax"/>
          <c:max val="20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77569888"/>
        <c:crosses val="autoZero"/>
        <c:crossBetween val="between"/>
        <c:majorUnit val="1000"/>
        <c:minorUnit val="100"/>
      </c:valAx>
      <c:spPr>
        <a:noFill/>
        <a:ln>
          <a:noFill/>
        </a:ln>
        <a:effectLst/>
        <a:sp3d/>
      </c:spPr>
    </c:plotArea>
    <c:legend>
      <c:legendPos val="b"/>
      <c:layout>
        <c:manualLayout>
          <c:xMode val="edge"/>
          <c:yMode val="edge"/>
          <c:x val="6.9220926050379231E-2"/>
          <c:y val="0.85432578198382003"/>
          <c:w val="0.76383953353665479"/>
          <c:h val="6.44501801387147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600" b="1" i="0" u="none" strike="noStrike" kern="1200" spc="0" baseline="0" dirty="0" smtClean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i="0" u="none" strike="noStrike" kern="1200" spc="0" baseline="0" dirty="0">
                <a:solidFill>
                  <a:schemeClr val="accent6"/>
                </a:solidFill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Предостережения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>
                <a:lumMod val="85000"/>
              </a:schemeClr>
            </a:solidFill>
            <a:ln w="12700">
              <a:solidFill>
                <a:srgbClr val="C0C0C0"/>
              </a:solidFill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i="0">
                    <a:solidFill>
                      <a:schemeClr val="tx1"/>
                    </a:solidFill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штрафы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AB-4E24-97EB-0333B8DDC1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12700">
              <a:solidFill>
                <a:srgbClr val="EDFCFD"/>
              </a:solidFill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штрафы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AB-4E24-97EB-0333B8DDC1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82FAC"/>
            </a:solidFill>
            <a:ln w="19050">
              <a:solidFill>
                <a:srgbClr val="082FAC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>
                    <a:solidFill>
                      <a:schemeClr val="tx1"/>
                    </a:solidFill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штрафы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1494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5AB-4E24-97EB-0333B8DDC12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77571064"/>
        <c:axId val="277571848"/>
      </c:barChart>
      <c:catAx>
        <c:axId val="2775710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77571848"/>
        <c:crosses val="autoZero"/>
        <c:auto val="1"/>
        <c:lblAlgn val="ctr"/>
        <c:lblOffset val="100"/>
        <c:noMultiLvlLbl val="0"/>
      </c:catAx>
      <c:valAx>
        <c:axId val="277571848"/>
        <c:scaling>
          <c:orientation val="minMax"/>
          <c:max val="1500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77571064"/>
        <c:crosses val="autoZero"/>
        <c:crossBetween val="between"/>
        <c:majorUnit val="50"/>
        <c:minorUnit val="10"/>
      </c:valAx>
      <c:spPr>
        <a:noFill/>
        <a:ln>
          <a:noFill/>
        </a:ln>
        <a:effectLst/>
        <a:sp3d/>
      </c:spPr>
    </c:plotArea>
    <c:legend>
      <c:legendPos val="b"/>
      <c:layout>
        <c:manualLayout>
          <c:xMode val="edge"/>
          <c:yMode val="edge"/>
          <c:x val="8.1702356602522175E-2"/>
          <c:y val="0.85432578198382003"/>
          <c:w val="0.718788351027564"/>
          <c:h val="0.126433931583359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600" b="1" dirty="0">
                <a:solidFill>
                  <a:schemeClr val="accent6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ВЗД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>
                <a:lumMod val="85000"/>
              </a:schemeClr>
            </a:solidFill>
            <a:ln w="12700">
              <a:solidFill>
                <a:srgbClr val="C0C0C0"/>
              </a:solidFill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ВЗД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F62-4309-AD74-87899939E2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1270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ВЗД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F62-4309-AD74-87899939E2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82FAC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3.16324501955923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A4D-41D0-992D-15247E491AA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ВЗД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A4D-41D0-992D-15247E491AA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77572632"/>
        <c:axId val="225003552"/>
      </c:barChart>
      <c:catAx>
        <c:axId val="2775726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25003552"/>
        <c:crosses val="autoZero"/>
        <c:auto val="1"/>
        <c:lblAlgn val="ctr"/>
        <c:lblOffset val="100"/>
        <c:noMultiLvlLbl val="0"/>
      </c:catAx>
      <c:valAx>
        <c:axId val="225003552"/>
        <c:scaling>
          <c:orientation val="minMax"/>
          <c:max val="26"/>
          <c:min val="0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ru-RU"/>
          </a:p>
        </c:txPr>
        <c:crossAx val="277572632"/>
        <c:crosses val="autoZero"/>
        <c:crossBetween val="between"/>
        <c:majorUnit val="5"/>
      </c:valAx>
      <c:spPr>
        <a:noFill/>
        <a:ln>
          <a:noFill/>
        </a:ln>
        <a:effectLst/>
        <a:sp3d/>
      </c:spPr>
    </c:plotArea>
    <c:legend>
      <c:legendPos val="b"/>
      <c:layout>
        <c:manualLayout>
          <c:xMode val="edge"/>
          <c:yMode val="edge"/>
          <c:x val="6.740384121887541E-2"/>
          <c:y val="0.85432578198382003"/>
          <c:w val="0.820387210902496"/>
          <c:h val="6.33194752240004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80158777532382"/>
          <c:y val="0.17761360870343834"/>
          <c:w val="0.87161623689862799"/>
          <c:h val="0.429887227421293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случаев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</c:v>
                </c:pt>
                <c:pt idx="1">
                  <c:v>13</c:v>
                </c:pt>
                <c:pt idx="2">
                  <c:v>7</c:v>
                </c:pt>
                <c:pt idx="3">
                  <c:v>7</c:v>
                </c:pt>
                <c:pt idx="4">
                  <c:v>4</c:v>
                </c:pt>
                <c:pt idx="5">
                  <c:v>10</c:v>
                </c:pt>
                <c:pt idx="6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B1-43C8-8FCA-C2CF9B1AB04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тяжелым исходом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5B1-43C8-8FCA-C2CF9B1AB04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 смертельным исходом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7</c:v>
                </c:pt>
                <c:pt idx="1">
                  <c:v>10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  <c:pt idx="5">
                  <c:v>6</c:v>
                </c:pt>
                <c:pt idx="6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5B1-43C8-8FCA-C2CF9B1AB0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4245912"/>
        <c:axId val="226224936"/>
      </c:barChart>
      <c:catAx>
        <c:axId val="22424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224936"/>
        <c:crosses val="autoZero"/>
        <c:auto val="1"/>
        <c:lblAlgn val="ctr"/>
        <c:lblOffset val="100"/>
        <c:noMultiLvlLbl val="0"/>
      </c:catAx>
      <c:valAx>
        <c:axId val="226224936"/>
        <c:scaling>
          <c:orientation val="minMax"/>
          <c:max val="13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424591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3760375460720942E-2"/>
          <c:y val="0.74736418175758246"/>
          <c:w val="0.89887074274445788"/>
          <c:h val="0.217361959782246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Проведено проверок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62-41B9-93C7-83213EE71E4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Проведено проверок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A62-41B9-93C7-83213EE71E4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Проведено проверок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A62-41B9-93C7-83213EE71E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4998064"/>
        <c:axId val="225000416"/>
      </c:barChart>
      <c:catAx>
        <c:axId val="22499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000416"/>
        <c:crosses val="autoZero"/>
        <c:auto val="1"/>
        <c:lblAlgn val="ctr"/>
        <c:lblOffset val="100"/>
        <c:noMultiLvlLbl val="0"/>
      </c:catAx>
      <c:valAx>
        <c:axId val="22500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4998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927813655810498"/>
          <c:y val="0.30536847395110739"/>
          <c:w val="0.63409479143719538"/>
          <c:h val="0.386427212899533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 w="12700">
              <a:solidFill>
                <a:srgbClr val="00009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71D-4618-ADEA-9AD81426063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rgbClr val="DCEFF0"/>
            </a:solidFill>
            <a:ln w="12700">
              <a:solidFill>
                <a:srgbClr val="5AD3E0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2.3914480311980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71D-4618-ADEA-9AD81426063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71D-4618-ADEA-9AD81426063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082FAC"/>
            </a:solidFill>
            <a:ln w="12700">
              <a:solidFill>
                <a:srgbClr val="3308EA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Центральное управление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71D-4618-ADEA-9AD814260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5001984"/>
        <c:axId val="224998456"/>
      </c:barChart>
      <c:catAx>
        <c:axId val="225001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4998456"/>
        <c:crosses val="autoZero"/>
        <c:auto val="1"/>
        <c:lblAlgn val="ctr"/>
        <c:lblOffset val="100"/>
        <c:noMultiLvlLbl val="0"/>
      </c:catAx>
      <c:valAx>
        <c:axId val="22499845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25001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3.7704543434320031E-2"/>
          <c:y val="0.30853853533738407"/>
          <c:w val="0.14812833281717719"/>
          <c:h val="0.43099417876318552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 муниципальных образований Московской области к ОЗП 2022-2023</a:t>
            </a:r>
          </a:p>
        </c:rich>
      </c:tx>
      <c:layout>
        <c:manualLayout>
          <c:xMode val="edge"/>
          <c:yMode val="edge"/>
          <c:x val="0.11121578883911599"/>
          <c:y val="1.595624709590727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Готовность муниципальных образований Московской области к ОЗП 2017-2018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332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DD-467A-8FE6-8354FC3571D8}"/>
              </c:ext>
            </c:extLst>
          </c:dPt>
          <c:dPt>
            <c:idx val="1"/>
            <c:bubble3D val="0"/>
            <c:spPr>
              <a:solidFill>
                <a:srgbClr val="000099"/>
              </a:solidFill>
              <a:ln w="25332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8DD-467A-8FE6-8354FC3571D8}"/>
              </c:ext>
            </c:extLst>
          </c:dPt>
          <c:dLbls>
            <c:dLbl>
              <c:idx val="0"/>
              <c:layout>
                <c:manualLayout>
                  <c:x val="0.10251275585788648"/>
                  <c:y val="-3.1133594334227879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54(90%)</a:t>
                    </a:r>
                    <a:endParaRPr lang="en-US" sz="1396" b="1" i="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8DD-467A-8FE6-8354FC3571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98886092747959E-3"/>
                  <c:y val="-2.1738567595251716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 (10%)</a:t>
                    </a:r>
                    <a:endParaRPr lang="en-US" sz="1396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8DD-467A-8FE6-8354FC3571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Получившие паспорта</c:v>
                </c:pt>
                <c:pt idx="1">
                  <c:v>Не получившие паспорта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49</c:v>
                </c:pt>
                <c:pt idx="1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8DD-467A-8FE6-8354FC357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32">
          <a:noFill/>
        </a:ln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94735784376244E-2"/>
          <c:y val="0.20507444376604619"/>
          <c:w val="0.63409479143719538"/>
          <c:h val="0.499075019760362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 w="12700">
              <a:solidFill>
                <a:srgbClr val="000099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 i="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Московская область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2B-4923-A59B-9BAFF19A6FB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rgbClr val="5AD3E0"/>
            </a:solidFill>
            <a:ln w="12700">
              <a:solidFill>
                <a:srgbClr val="5AD3E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DCEFF0"/>
              </a:solidFill>
              <a:ln w="12700">
                <a:solidFill>
                  <a:srgbClr val="5AD3E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A2B-4923-A59B-9BAFF19A6FB6}"/>
              </c:ext>
            </c:extLst>
          </c:dPt>
          <c:dLbls>
            <c:dLbl>
              <c:idx val="0"/>
              <c:layout>
                <c:manualLayout>
                  <c:x val="0"/>
                  <c:y val="-2.3914480311980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A2B-4923-A59B-9BAFF19A6F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Московская область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2B-4923-A59B-9BAFF19A6FB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082FAC"/>
            </a:solidFill>
            <a:ln w="12700">
              <a:solidFill>
                <a:srgbClr val="3308EA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Московская область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A2B-4923-A59B-9BAFF19A6F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5004728"/>
        <c:axId val="225001200"/>
      </c:barChart>
      <c:catAx>
        <c:axId val="225004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5001200"/>
        <c:crosses val="autoZero"/>
        <c:auto val="1"/>
        <c:lblAlgn val="ctr"/>
        <c:lblOffset val="100"/>
        <c:noMultiLvlLbl val="0"/>
      </c:catAx>
      <c:valAx>
        <c:axId val="22500120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225004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498257950816821"/>
          <c:y val="0.24526788991188578"/>
          <c:w val="0.28001049287527996"/>
          <c:h val="0.42677374193772954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0.12098</cdr:x>
      <cdr:y>0.53198</cdr:y>
    </cdr:from>
    <cdr:to>
      <cdr:x>0.2478</cdr:x>
      <cdr:y>0.62709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872" y="2260097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0.2478</cdr:x>
      <cdr:y>0.11887</cdr:y>
    </cdr:from>
    <cdr:to>
      <cdr:x>0.37461</cdr:x>
      <cdr:y>0.21398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25860" y="505011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0.55659</cdr:x>
      <cdr:y>0.03595</cdr:y>
    </cdr:from>
    <cdr:to>
      <cdr:x>0.6834</cdr:x>
      <cdr:y>0.12693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04256" y="152735"/>
          <a:ext cx="524987" cy="386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0.09726</cdr:x>
      <cdr:y>0</cdr:y>
    </cdr:from>
    <cdr:to>
      <cdr:x>1</cdr:x>
      <cdr:y>0.18291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64096" y="0"/>
          <a:ext cx="8020483" cy="381959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857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600" b="1" kern="1200" dirty="0">
              <a:solidFill>
                <a:schemeClr val="tx1"/>
              </a:solidFill>
              <a:cs typeface="Times New Roman" panose="02020603050405020304" pitchFamily="18" charset="0"/>
            </a:rPr>
            <a:t>% готовности  муниципальных образований  по Центральному управлению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0.12098</cdr:x>
      <cdr:y>0.53198</cdr:y>
    </cdr:from>
    <cdr:to>
      <cdr:x>0.2478</cdr:x>
      <cdr:y>0.62709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872" y="2260097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0.2478</cdr:x>
      <cdr:y>0.11887</cdr:y>
    </cdr:from>
    <cdr:to>
      <cdr:x>0.37461</cdr:x>
      <cdr:y>0.21398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25860" y="505011"/>
          <a:ext cx="524988" cy="404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0.55659</cdr:x>
      <cdr:y>0.03595</cdr:y>
    </cdr:from>
    <cdr:to>
      <cdr:x>0.6834</cdr:x>
      <cdr:y>0.12693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04256" y="152735"/>
          <a:ext cx="524987" cy="386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8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5.32565E-7</cdr:y>
    </cdr:from>
    <cdr:to>
      <cdr:x>0.98099</cdr:x>
      <cdr:y>0.15632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0" y="2"/>
          <a:ext cx="4061252" cy="587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857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 готовности  муниципальных образований  в Московской</a:t>
          </a:r>
          <a:r>
            <a:rPr lang="ru-RU" sz="1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области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4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4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4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4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614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0609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060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5A3E0E-F67E-414A-9F95-77D29D929B8A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89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007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8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247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9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8495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b="1" cap="all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Итоги работы ЗА 2022 год</a:t>
            </a:r>
          </a:p>
          <a:p>
            <a:pPr algn="ctr">
              <a:defRPr/>
            </a:pPr>
            <a:r>
              <a:rPr lang="ru-RU" b="1" cap="all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Государственный энергетический надзор</a:t>
            </a: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начальника отдела государственного энергического надзора </a:t>
            </a:r>
            <a:b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по Московской области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Федулова Дмитрия Игоревича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6137702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29 марта 2023 г.</a:t>
            </a: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288-1EF4-4429-8ADD-1A0445CD50AB}" type="slidenum">
              <a:rPr lang="ru-RU" altLang="ru-RU" smtClean="0"/>
              <a:t>1</a:t>
            </a:fld>
            <a:endParaRPr lang="ru-RU" altLang="ru-RU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21824" y="1960562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288-1EF4-4429-8ADD-1A0445CD50AB}" type="slidenum">
              <a:rPr lang="ru-RU" altLang="ru-RU" smtClean="0"/>
              <a:t>2</a:t>
            </a:fld>
            <a:endParaRPr lang="ru-RU" alt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8838" y="1808072"/>
            <a:ext cx="86406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altLang="ru-RU" b="1" dirty="0"/>
              <a:t>Государственный энергетический надзор осуществляется на территории шести субъектов Российской Федерации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3089780"/>
            <a:ext cx="5976664" cy="356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76359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290638"/>
            <a:ext cx="9144000" cy="932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spcBef>
                <a:spcPts val="0"/>
              </a:spcBef>
            </a:pPr>
            <a:endParaRPr lang="ru-RU" altLang="ru-RU" dirty="0">
              <a:latin typeface="+mn-lt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b="1" dirty="0">
                <a:latin typeface="+mn-lt"/>
              </a:rPr>
              <a:t>ПОДНАДЗОРНЫЕ ОБЪЕКТЫ</a:t>
            </a:r>
          </a:p>
          <a:p>
            <a:pPr algn="ctr" eaLnBrk="1" hangingPunct="1">
              <a:spcBef>
                <a:spcPts val="0"/>
              </a:spcBef>
            </a:pPr>
            <a:r>
              <a:rPr lang="ru-RU" altLang="ru-RU" b="1" dirty="0">
                <a:latin typeface="+mn-lt"/>
              </a:rPr>
              <a:t>государственному энергетическому надзору 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rgbClr val="2D2D8A">
                          <a:shade val="20000"/>
                          <a:satMod val="200000"/>
                        </a:srgbClr>
                      </a:gs>
                      <a:gs pos="78000">
                        <a:srgbClr val="2D2D8A">
                          <a:tint val="90000"/>
                          <a:shade val="89000"/>
                          <a:satMod val="220000"/>
                        </a:srgbClr>
                      </a:gs>
                      <a:gs pos="100000">
                        <a:srgbClr val="2D2D8A">
                          <a:tint val="12000"/>
                          <a:satMod val="255000"/>
                        </a:srgb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88424" y="6321077"/>
            <a:ext cx="298376" cy="400398"/>
          </a:xfrm>
        </p:spPr>
        <p:txBody>
          <a:bodyPr/>
          <a:lstStyle/>
          <a:p>
            <a:fld id="{C0DB9288-1EF4-4429-8ADD-1A0445CD50AB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dirty="0">
              <a:solidFill>
                <a:srgbClr val="0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10674"/>
              </p:ext>
            </p:extLst>
          </p:nvPr>
        </p:nvGraphicFramePr>
        <p:xfrm>
          <a:off x="852487" y="2223466"/>
          <a:ext cx="7607945" cy="4157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602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771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93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поднадзорных объектов 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16976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3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Тепловых электростанций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93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Газотурбинных (</a:t>
                      </a:r>
                      <a:r>
                        <a:rPr lang="ru-RU" sz="1800" b="1" u="none" strike="noStrike" dirty="0" err="1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газопоршневых</a:t>
                      </a:r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электростанций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93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Протяженность тепловых сетей (в двухтрубном исчислении), км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21993,54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93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Протяженность линий электропередачи всего, км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477449,3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93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Электрических подстанций 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187319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93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1" u="none" strike="noStrike" dirty="0">
                          <a:solidFill>
                            <a:srgbClr val="082FA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Потребителей электроэнергии</a:t>
                      </a:r>
                      <a:endParaRPr lang="ru-RU" sz="1800" b="1" i="0" u="none" strike="noStrike" dirty="0">
                        <a:solidFill>
                          <a:srgbClr val="082FA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16942</a:t>
                      </a:r>
                      <a:endParaRPr lang="ru-RU" sz="18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13523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Таблица 27"/>
          <p:cNvGraphicFramePr>
            <a:graphicFrameLocks noGrp="1"/>
          </p:cNvGraphicFramePr>
          <p:nvPr>
            <p:extLst/>
          </p:nvPr>
        </p:nvGraphicFramePr>
        <p:xfrm>
          <a:off x="-108520" y="1516062"/>
          <a:ext cx="8996487" cy="904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648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0482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Административное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производство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государственный энергетический надзор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+mn-lt"/>
                        </a:rPr>
                        <a:t>Центрального</a:t>
                      </a:r>
                      <a:r>
                        <a:rPr lang="ru-RU" sz="18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управления </a:t>
                      </a:r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8172400" y="6381750"/>
            <a:ext cx="691556" cy="43162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F9A8B20-F799-4DBB-A0EF-85182A8D1E53}" type="slidenum">
              <a:rPr lang="ru-RU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Диаграмма 14"/>
          <p:cNvGraphicFramePr/>
          <p:nvPr>
            <p:extLst/>
          </p:nvPr>
        </p:nvGraphicFramePr>
        <p:xfrm>
          <a:off x="264891" y="2420888"/>
          <a:ext cx="2086705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Диаграмма 16"/>
          <p:cNvGraphicFramePr/>
          <p:nvPr>
            <p:extLst/>
          </p:nvPr>
        </p:nvGraphicFramePr>
        <p:xfrm>
          <a:off x="2267744" y="2420888"/>
          <a:ext cx="2239147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Диаграмма 17"/>
          <p:cNvGraphicFramePr/>
          <p:nvPr>
            <p:extLst/>
          </p:nvPr>
        </p:nvGraphicFramePr>
        <p:xfrm>
          <a:off x="4588015" y="2420888"/>
          <a:ext cx="215607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Диаграмма 18"/>
          <p:cNvGraphicFramePr/>
          <p:nvPr>
            <p:extLst/>
          </p:nvPr>
        </p:nvGraphicFramePr>
        <p:xfrm>
          <a:off x="6832094" y="2420888"/>
          <a:ext cx="2084807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1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6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2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3" name="Picture 41" descr="fsetan_emblema200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1245471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9288-1EF4-4429-8ADD-1A0445CD50AB}" type="slidenum">
              <a:rPr lang="ru-RU" altLang="ru-RU" smtClean="0"/>
              <a:t>5</a:t>
            </a:fld>
            <a:endParaRPr lang="ru-RU" altLang="ru-RU" dirty="0"/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878439098"/>
              </p:ext>
            </p:extLst>
          </p:nvPr>
        </p:nvGraphicFramePr>
        <p:xfrm>
          <a:off x="404296" y="2204864"/>
          <a:ext cx="8440238" cy="3668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Скругленный прямоугольник 1"/>
          <p:cNvSpPr>
            <a:spLocks noChangeArrowheads="1"/>
          </p:cNvSpPr>
          <p:nvPr/>
        </p:nvSpPr>
        <p:spPr bwMode="auto">
          <a:xfrm>
            <a:off x="713458" y="1581150"/>
            <a:ext cx="7818981" cy="767729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/>
              <a:t>Несчастные случаи Центральное управление</a:t>
            </a:r>
          </a:p>
          <a:p>
            <a:pPr algn="ctr" eaLnBrk="1" hangingPunct="1">
              <a:spcBef>
                <a:spcPts val="0"/>
              </a:spcBef>
            </a:pPr>
            <a:endParaRPr lang="ru-RU" alt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88385110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02609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202B4E8-98FC-4158-8DC3-419C6F28E82F}" type="slidenum">
              <a:rPr lang="ru-RU" altLang="ru-RU" sz="1600" smtClean="0"/>
              <a:t>6</a:t>
            </a:fld>
            <a:endParaRPr lang="ru-RU" altLang="ru-RU" sz="1600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733285"/>
              </p:ext>
            </p:extLst>
          </p:nvPr>
        </p:nvGraphicFramePr>
        <p:xfrm>
          <a:off x="323528" y="1516062"/>
          <a:ext cx="857090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09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328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ОЗП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государственный энергетический надзор Центрального управления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100144738"/>
              </p:ext>
            </p:extLst>
          </p:nvPr>
        </p:nvGraphicFramePr>
        <p:xfrm>
          <a:off x="249570" y="2204864"/>
          <a:ext cx="3458334" cy="3491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1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4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5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8" name="Picture 41" descr="fsetan_emblema20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12D56273-1AB4-4A0A-9A0F-6619852E2E2A}"/>
              </a:ext>
            </a:extLst>
          </p:cNvPr>
          <p:cNvSpPr/>
          <p:nvPr/>
        </p:nvSpPr>
        <p:spPr>
          <a:xfrm>
            <a:off x="3685673" y="2372202"/>
            <a:ext cx="507713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1200" b="1" dirty="0">
                <a:solidFill>
                  <a:srgbClr val="0000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замечания характерные для всех организаций и выявленные по итогам работы комиссий в отношении объектов теплоснабжения:</a:t>
            </a:r>
          </a:p>
          <a:p>
            <a:pPr algn="ctr">
              <a:defRPr/>
            </a:pPr>
            <a:endParaRPr lang="ru-RU" altLang="ru-RU" sz="1200" b="1" dirty="0">
              <a:solidFill>
                <a:srgbClr val="0000B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отмечены факты эксплуатации теплоэнергетического оборудования сверх ресурса без проведения соответствующих организационно-технических мероприятий по продлению срока его эксплуатации.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обеспечено в полном объеме выполнение утвержденного плана подготовки 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работе в отопительный период, в который включено проведение необходимого технического освидетельствования и диагностики оборудования, участвующего </a:t>
            </a:r>
            <a:b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обеспечении теплоснабжения.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обеспечено проведение наладки тепловых сетей.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обеспечено в полном объеме выполнение планового графика ремонта тепловых сетей и источников тепловой энергии. 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обеспечено в полном объеме проведение тепловых испытаний тепловых сетей.</a:t>
            </a:r>
          </a:p>
          <a:p>
            <a:pPr algn="ctr"/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722983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2180150-A0EE-41DD-822A-93FD1C98B7EE}" type="slidenum">
              <a:rPr lang="ru-RU" altLang="ru-RU" sz="1600" smtClean="0"/>
              <a:t>7</a:t>
            </a:fld>
            <a:endParaRPr lang="ru-RU" altLang="ru-RU" sz="1600" dirty="0"/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910766"/>
            <a:ext cx="7772400" cy="115008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="" xmlns:a16="http://schemas.microsoft.com/office/drawing/2014/main" id="{ED789254-FD26-437F-B9BA-96DD13368D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0332846"/>
              </p:ext>
            </p:extLst>
          </p:nvPr>
        </p:nvGraphicFramePr>
        <p:xfrm>
          <a:off x="107504" y="1484784"/>
          <a:ext cx="8884579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Объект 6">
            <a:extLst>
              <a:ext uri="{FF2B5EF4-FFF2-40B4-BE49-F238E27FC236}">
                <a16:creationId xmlns="" xmlns:a16="http://schemas.microsoft.com/office/drawing/2014/main" id="{CBB9A05F-BFA4-4778-BD69-BB7CF2BD15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550473"/>
              </p:ext>
            </p:extLst>
          </p:nvPr>
        </p:nvGraphicFramePr>
        <p:xfrm>
          <a:off x="31386" y="3501008"/>
          <a:ext cx="5141391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="" xmlns:a16="http://schemas.microsoft.com/office/drawing/2014/main" id="{34510967-B254-40DA-9E62-2276640479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8087159"/>
              </p:ext>
            </p:extLst>
          </p:nvPr>
        </p:nvGraphicFramePr>
        <p:xfrm>
          <a:off x="4824536" y="3501008"/>
          <a:ext cx="4139952" cy="3539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4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8" name="Picture 41" descr="fsetan_emblema2007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84379648"/>
      </p:ext>
    </p:extLst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241EBBD-9222-4415-9C5A-43E2A52DC760}" type="slidenum">
              <a:rPr lang="ru-RU" altLang="ru-RU" sz="1600" smtClean="0"/>
              <a:t>8</a:t>
            </a:fld>
            <a:endParaRPr lang="ru-RU" altLang="ru-RU" sz="1600" dirty="0"/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1124744"/>
            <a:ext cx="7772400" cy="64807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20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738313"/>
            <a:ext cx="874954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400" b="1" dirty="0">
                <a:solidFill>
                  <a:srgbClr val="0000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400" b="1" dirty="0">
                <a:solidFill>
                  <a:srgbClr val="0000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неготовности муниципальных образований</a:t>
            </a:r>
            <a:r>
              <a:rPr lang="ru-RU" altLang="ru-RU" sz="2400" b="1" dirty="0">
                <a:solidFill>
                  <a:srgbClr val="0000B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defRPr/>
            </a:pPr>
            <a:endParaRPr lang="ru-RU" altLang="ru-RU" sz="2400" b="1" dirty="0">
              <a:solidFill>
                <a:srgbClr val="0000B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эксплуатация оборудования сверх ресурса;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 документы, подтверждающие готовность систем приема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разгрузки топлива,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топливоприготовления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топливоподачи, а также наличие аварийного запаса топлива;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имеются невыполненные предписания Центрального управления Ростехнадзора влияющее на надежность работы в отопительный период.</a:t>
            </a:r>
          </a:p>
          <a:p>
            <a:pPr algn="ctr"/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18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19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2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3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98749937"/>
      </p:ext>
    </p:extLst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C96A0-C299-415E-B406-F4222BCFEC0B}" type="slidenum">
              <a:rPr lang="ru-RU" altLang="ru-RU" smtClean="0"/>
              <a:t>9</a:t>
            </a:fld>
            <a:endParaRPr lang="ru-RU" altLang="ru-RU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75924</TotalTime>
  <Words>306</Words>
  <Application>Microsoft Office PowerPoint</Application>
  <PresentationFormat>Экран (4:3)</PresentationFormat>
  <Paragraphs>105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lenovoV30a</cp:lastModifiedBy>
  <cp:revision>3077</cp:revision>
  <cp:lastPrinted>2021-03-05T08:44:56Z</cp:lastPrinted>
  <dcterms:created xsi:type="dcterms:W3CDTF">2000-02-02T11:29:10Z</dcterms:created>
  <dcterms:modified xsi:type="dcterms:W3CDTF">2023-03-21T12:03:57Z</dcterms:modified>
</cp:coreProperties>
</file>